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8" r:id="rId3"/>
    <p:sldId id="260" r:id="rId4"/>
    <p:sldId id="261" r:id="rId5"/>
    <p:sldId id="262" r:id="rId6"/>
    <p:sldId id="263" r:id="rId7"/>
    <p:sldId id="264" r:id="rId8"/>
    <p:sldId id="265" r:id="rId9"/>
    <p:sldId id="266" r:id="rId10"/>
    <p:sldId id="267"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Ömür Nebi ERARSLAN" initials="ÖNE" lastIdx="1" clrIdx="0">
    <p:extLst>
      <p:ext uri="{19B8F6BF-5375-455C-9EA6-DF929625EA0E}">
        <p15:presenceInfo xmlns:p15="http://schemas.microsoft.com/office/powerpoint/2012/main" userId="988436912e0eab3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tr-TR"/>
              <a:t>Asıl başlık stilini düzenlemek için tıklayın</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A9284A17-F7ED-4C9E-ADED-8E31C884E022}" type="datetimeFigureOut">
              <a:rPr lang="tr-TR" smtClean="0"/>
              <a:t>31.05.2021</a:t>
            </a:fld>
            <a:endParaRPr lang="tr-TR"/>
          </a:p>
        </p:txBody>
      </p:sp>
      <p:sp>
        <p:nvSpPr>
          <p:cNvPr id="5" name="Footer Placeholder 4"/>
          <p:cNvSpPr>
            <a:spLocks noGrp="1"/>
          </p:cNvSpPr>
          <p:nvPr>
            <p:ph type="ftr" sz="quarter" idx="11"/>
          </p:nvPr>
        </p:nvSpPr>
        <p:spPr>
          <a:xfrm>
            <a:off x="2416500" y="329307"/>
            <a:ext cx="4973915" cy="309201"/>
          </a:xfrm>
        </p:spPr>
        <p:txBody>
          <a:bodyPr/>
          <a:lstStyle/>
          <a:p>
            <a:endParaRPr lang="tr-TR"/>
          </a:p>
        </p:txBody>
      </p:sp>
      <p:sp>
        <p:nvSpPr>
          <p:cNvPr id="6" name="Slide Number Placeholder 5"/>
          <p:cNvSpPr>
            <a:spLocks noGrp="1"/>
          </p:cNvSpPr>
          <p:nvPr>
            <p:ph type="sldNum" sz="quarter" idx="12"/>
          </p:nvPr>
        </p:nvSpPr>
        <p:spPr>
          <a:xfrm>
            <a:off x="1437664" y="798973"/>
            <a:ext cx="811019" cy="503578"/>
          </a:xfrm>
        </p:spPr>
        <p:txBody>
          <a:bodyPr/>
          <a:lstStyle/>
          <a:p>
            <a:fld id="{3EB7598F-2CB8-4CF9-BCF4-D8501F19BA88}" type="slidenum">
              <a:rPr lang="tr-TR" smtClean="0"/>
              <a:t>‹#›</a:t>
            </a:fld>
            <a:endParaRPr lang="tr-TR"/>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00746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9284A17-F7ED-4C9E-ADED-8E31C884E022}" type="datetimeFigureOut">
              <a:rPr lang="tr-TR" smtClean="0"/>
              <a:t>31.05.2021</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EB7598F-2CB8-4CF9-BCF4-D8501F19BA88}" type="slidenum">
              <a:rPr lang="tr-TR" smtClean="0"/>
              <a:t>‹#›</a:t>
            </a:fld>
            <a:endParaRPr lang="tr-TR"/>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14878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9284A17-F7ED-4C9E-ADED-8E31C884E022}" type="datetimeFigureOut">
              <a:rPr lang="tr-TR" smtClean="0"/>
              <a:t>31.05.2021</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EB7598F-2CB8-4CF9-BCF4-D8501F19BA88}" type="slidenum">
              <a:rPr lang="tr-TR" smtClean="0"/>
              <a:t>‹#›</a:t>
            </a:fld>
            <a:endParaRPr lang="tr-TR"/>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94460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9284A17-F7ED-4C9E-ADED-8E31C884E022}" type="datetimeFigureOut">
              <a:rPr lang="tr-TR" smtClean="0"/>
              <a:t>31.05.2021</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EB7598F-2CB8-4CF9-BCF4-D8501F19BA88}" type="slidenum">
              <a:rPr lang="tr-TR" smtClean="0"/>
              <a:t>‹#›</a:t>
            </a:fld>
            <a:endParaRPr lang="tr-TR"/>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94468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A9284A17-F7ED-4C9E-ADED-8E31C884E022}" type="datetimeFigureOut">
              <a:rPr lang="tr-TR" smtClean="0"/>
              <a:t>31.05.2021</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EB7598F-2CB8-4CF9-BCF4-D8501F19BA88}" type="slidenum">
              <a:rPr lang="tr-TR" smtClean="0"/>
              <a:t>‹#›</a:t>
            </a:fld>
            <a:endParaRPr lang="tr-TR"/>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4292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A9284A17-F7ED-4C9E-ADED-8E31C884E022}" type="datetimeFigureOut">
              <a:rPr lang="tr-TR" smtClean="0"/>
              <a:t>31.05.2021</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EB7598F-2CB8-4CF9-BCF4-D8501F19BA88}" type="slidenum">
              <a:rPr lang="tr-TR" smtClean="0"/>
              <a:t>‹#›</a:t>
            </a:fld>
            <a:endParaRPr lang="tr-TR"/>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71059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447191" y="2824269"/>
            <a:ext cx="4645152" cy="2644457"/>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412362" y="2821491"/>
            <a:ext cx="4645152" cy="263737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A9284A17-F7ED-4C9E-ADED-8E31C884E022}" type="datetimeFigureOut">
              <a:rPr lang="tr-TR" smtClean="0"/>
              <a:t>31.05.2021</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3EB7598F-2CB8-4CF9-BCF4-D8501F19BA88}" type="slidenum">
              <a:rPr lang="tr-TR" smtClean="0"/>
              <a:t>‹#›</a:t>
            </a:fld>
            <a:endParaRPr lang="tr-TR"/>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15137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A9284A17-F7ED-4C9E-ADED-8E31C884E022}" type="datetimeFigureOut">
              <a:rPr lang="tr-TR" smtClean="0"/>
              <a:t>31.05.2021</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3EB7598F-2CB8-4CF9-BCF4-D8501F19BA88}" type="slidenum">
              <a:rPr lang="tr-TR" smtClean="0"/>
              <a:t>‹#›</a:t>
            </a:fld>
            <a:endParaRPr lang="tr-TR"/>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27878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284A17-F7ED-4C9E-ADED-8E31C884E022}" type="datetimeFigureOut">
              <a:rPr lang="tr-TR" smtClean="0"/>
              <a:t>31.05.2021</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3EB7598F-2CB8-4CF9-BCF4-D8501F19BA88}" type="slidenum">
              <a:rPr lang="tr-TR" smtClean="0"/>
              <a:t>‹#›</a:t>
            </a:fld>
            <a:endParaRPr lang="tr-TR"/>
          </a:p>
        </p:txBody>
      </p:sp>
    </p:spTree>
    <p:extLst>
      <p:ext uri="{BB962C8B-B14F-4D97-AF65-F5344CB8AC3E}">
        <p14:creationId xmlns:p14="http://schemas.microsoft.com/office/powerpoint/2010/main" val="354536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tr-TR"/>
              <a:t>Asıl başlık stilini düzenlemek için tıklayın</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9284A17-F7ED-4C9E-ADED-8E31C884E022}" type="datetimeFigureOut">
              <a:rPr lang="tr-TR" smtClean="0"/>
              <a:t>31.05.2021</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EB7598F-2CB8-4CF9-BCF4-D8501F19BA88}" type="slidenum">
              <a:rPr lang="tr-TR" smtClean="0"/>
              <a:t>‹#›</a:t>
            </a:fld>
            <a:endParaRPr lang="tr-TR"/>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25892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A9284A17-F7ED-4C9E-ADED-8E31C884E022}" type="datetimeFigureOut">
              <a:rPr lang="tr-TR" smtClean="0"/>
              <a:t>31.05.2021</a:t>
            </a:fld>
            <a:endParaRPr lang="tr-TR"/>
          </a:p>
        </p:txBody>
      </p:sp>
      <p:sp>
        <p:nvSpPr>
          <p:cNvPr id="6" name="Footer Placeholder 5"/>
          <p:cNvSpPr>
            <a:spLocks noGrp="1"/>
          </p:cNvSpPr>
          <p:nvPr>
            <p:ph type="ftr" sz="quarter" idx="11"/>
          </p:nvPr>
        </p:nvSpPr>
        <p:spPr>
          <a:xfrm>
            <a:off x="1447382" y="318640"/>
            <a:ext cx="5541004" cy="320931"/>
          </a:xfrm>
        </p:spPr>
        <p:txBody>
          <a:bodyPr/>
          <a:lstStyle/>
          <a:p>
            <a:endParaRPr lang="tr-TR"/>
          </a:p>
        </p:txBody>
      </p:sp>
      <p:sp>
        <p:nvSpPr>
          <p:cNvPr id="7" name="Slide Number Placeholder 6"/>
          <p:cNvSpPr>
            <a:spLocks noGrp="1"/>
          </p:cNvSpPr>
          <p:nvPr>
            <p:ph type="sldNum" sz="quarter" idx="12"/>
          </p:nvPr>
        </p:nvSpPr>
        <p:spPr/>
        <p:txBody>
          <a:bodyPr/>
          <a:lstStyle/>
          <a:p>
            <a:fld id="{3EB7598F-2CB8-4CF9-BCF4-D8501F19BA88}" type="slidenum">
              <a:rPr lang="tr-TR" smtClean="0"/>
              <a:t>‹#›</a:t>
            </a:fld>
            <a:endParaRPr lang="tr-TR"/>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75028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A9284A17-F7ED-4C9E-ADED-8E31C884E022}" type="datetimeFigureOut">
              <a:rPr lang="tr-TR" smtClean="0"/>
              <a:t>31.05.2021</a:t>
            </a:fld>
            <a:endParaRPr lang="tr-TR"/>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EB7598F-2CB8-4CF9-BCF4-D8501F19BA88}" type="slidenum">
              <a:rPr lang="tr-TR" smtClean="0"/>
              <a:t>‹#›</a:t>
            </a:fld>
            <a:endParaRPr lang="tr-TR"/>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298545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6" name="Resim 5" descr="metin içeren bir resim&#10;&#10;Açıklama otomatik olarak oluşturuldu">
            <a:extLst>
              <a:ext uri="{FF2B5EF4-FFF2-40B4-BE49-F238E27FC236}">
                <a16:creationId xmlns:a16="http://schemas.microsoft.com/office/drawing/2014/main" id="{467FA474-6A7D-4D34-A73F-431DB0D3B1FB}"/>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1841" b="13890"/>
          <a:stretch/>
        </p:blipFill>
        <p:spPr>
          <a:xfrm>
            <a:off x="20" y="1"/>
            <a:ext cx="12191980" cy="6857999"/>
          </a:xfrm>
          <a:prstGeom prst="rect">
            <a:avLst/>
          </a:prstGeom>
        </p:spPr>
      </p:pic>
      <p:sp>
        <p:nvSpPr>
          <p:cNvPr id="2" name="Başlık 1">
            <a:extLst>
              <a:ext uri="{FF2B5EF4-FFF2-40B4-BE49-F238E27FC236}">
                <a16:creationId xmlns:a16="http://schemas.microsoft.com/office/drawing/2014/main" id="{DCDE4BC4-5DC3-4CB3-BE7E-0E5707A31055}"/>
              </a:ext>
            </a:extLst>
          </p:cNvPr>
          <p:cNvSpPr>
            <a:spLocks noGrp="1"/>
          </p:cNvSpPr>
          <p:nvPr>
            <p:ph type="ctrTitle"/>
          </p:nvPr>
        </p:nvSpPr>
        <p:spPr>
          <a:xfrm>
            <a:off x="1524000" y="1122362"/>
            <a:ext cx="9144000" cy="2900518"/>
          </a:xfrm>
        </p:spPr>
        <p:txBody>
          <a:bodyPr>
            <a:normAutofit fontScale="90000"/>
          </a:bodyPr>
          <a:lstStyle/>
          <a:p>
            <a:pPr algn="ctr"/>
            <a:r>
              <a:rPr lang="en-US" b="1" i="0" dirty="0">
                <a:effectLst/>
                <a:latin typeface="-apple-system"/>
              </a:rPr>
              <a:t>Bailout Money Amount Problems in Covid-19</a:t>
            </a:r>
            <a:br>
              <a:rPr lang="en-US" b="1" i="0" dirty="0">
                <a:solidFill>
                  <a:srgbClr val="24292E"/>
                </a:solidFill>
                <a:effectLst/>
                <a:latin typeface="-apple-system"/>
              </a:rPr>
            </a:br>
            <a:endParaRPr lang="tr-TR" dirty="0">
              <a:solidFill>
                <a:srgbClr val="FFFFFF"/>
              </a:solidFill>
            </a:endParaRPr>
          </a:p>
        </p:txBody>
      </p:sp>
      <p:sp>
        <p:nvSpPr>
          <p:cNvPr id="3" name="Alt Başlık 2">
            <a:extLst>
              <a:ext uri="{FF2B5EF4-FFF2-40B4-BE49-F238E27FC236}">
                <a16:creationId xmlns:a16="http://schemas.microsoft.com/office/drawing/2014/main" id="{B282D2F4-62A2-46CA-BA8F-E5839E15F277}"/>
              </a:ext>
            </a:extLst>
          </p:cNvPr>
          <p:cNvSpPr>
            <a:spLocks noGrp="1"/>
          </p:cNvSpPr>
          <p:nvPr>
            <p:ph type="subTitle" idx="1"/>
          </p:nvPr>
        </p:nvSpPr>
        <p:spPr>
          <a:xfrm>
            <a:off x="1876128" y="3940314"/>
            <a:ext cx="9144000" cy="1098395"/>
          </a:xfrm>
        </p:spPr>
        <p:txBody>
          <a:bodyPr>
            <a:normAutofit/>
          </a:bodyPr>
          <a:lstStyle/>
          <a:p>
            <a:pPr algn="ctr"/>
            <a:r>
              <a:rPr lang="tr-TR" dirty="0" err="1">
                <a:solidFill>
                  <a:srgbClr val="FFFFFF"/>
                </a:solidFill>
                <a:latin typeface="-apple-system"/>
              </a:rPr>
              <a:t>BaIlout</a:t>
            </a:r>
            <a:r>
              <a:rPr lang="tr-TR" dirty="0">
                <a:solidFill>
                  <a:srgbClr val="FFFFFF"/>
                </a:solidFill>
                <a:latin typeface="-apple-system"/>
              </a:rPr>
              <a:t> Money </a:t>
            </a:r>
            <a:r>
              <a:rPr lang="tr-TR" dirty="0" err="1">
                <a:solidFill>
                  <a:srgbClr val="FFFFFF"/>
                </a:solidFill>
                <a:latin typeface="-apple-system"/>
              </a:rPr>
              <a:t>SuffIcIency</a:t>
            </a:r>
            <a:r>
              <a:rPr lang="tr-TR" dirty="0">
                <a:solidFill>
                  <a:srgbClr val="FFFFFF"/>
                </a:solidFill>
                <a:latin typeface="-apple-system"/>
              </a:rPr>
              <a:t> </a:t>
            </a:r>
            <a:r>
              <a:rPr lang="tr-TR" dirty="0" err="1">
                <a:solidFill>
                  <a:srgbClr val="FFFFFF"/>
                </a:solidFill>
                <a:latin typeface="-apple-system"/>
              </a:rPr>
              <a:t>DurIng</a:t>
            </a:r>
            <a:r>
              <a:rPr lang="tr-TR" dirty="0">
                <a:solidFill>
                  <a:srgbClr val="FFFFFF"/>
                </a:solidFill>
                <a:latin typeface="-apple-system"/>
              </a:rPr>
              <a:t> </a:t>
            </a:r>
            <a:r>
              <a:rPr lang="tr-TR" dirty="0" err="1">
                <a:solidFill>
                  <a:srgbClr val="FFFFFF"/>
                </a:solidFill>
                <a:latin typeface="-apple-system"/>
              </a:rPr>
              <a:t>Shutdowns</a:t>
            </a:r>
            <a:endParaRPr lang="tr-TR" dirty="0">
              <a:solidFill>
                <a:srgbClr val="FFFFFF"/>
              </a:solidFill>
              <a:latin typeface="-apple-system"/>
            </a:endParaRPr>
          </a:p>
        </p:txBody>
      </p:sp>
    </p:spTree>
    <p:extLst>
      <p:ext uri="{BB962C8B-B14F-4D97-AF65-F5344CB8AC3E}">
        <p14:creationId xmlns:p14="http://schemas.microsoft.com/office/powerpoint/2010/main" val="254322429"/>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çerik Yer Tutucusu 6" descr="metin içeren bir resim&#10;&#10;Açıklama otomatik olarak oluşturuldu">
            <a:extLst>
              <a:ext uri="{FF2B5EF4-FFF2-40B4-BE49-F238E27FC236}">
                <a16:creationId xmlns:a16="http://schemas.microsoft.com/office/drawing/2014/main" id="{DD573EF8-BC42-4E7C-A132-B0013A4C1F17}"/>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1841" b="13890"/>
          <a:stretch/>
        </p:blipFill>
        <p:spPr>
          <a:xfrm>
            <a:off x="20" y="10"/>
            <a:ext cx="12191979" cy="6857990"/>
          </a:xfrm>
          <a:prstGeom prst="rect">
            <a:avLst/>
          </a:prstGeom>
        </p:spPr>
      </p:pic>
      <p:sp>
        <p:nvSpPr>
          <p:cNvPr id="11" name="Content Placeholder 10">
            <a:extLst>
              <a:ext uri="{FF2B5EF4-FFF2-40B4-BE49-F238E27FC236}">
                <a16:creationId xmlns:a16="http://schemas.microsoft.com/office/drawing/2014/main" id="{2FD5CB00-C715-436A-9F78-9B3459FB9577}"/>
              </a:ext>
            </a:extLst>
          </p:cNvPr>
          <p:cNvSpPr>
            <a:spLocks noGrp="1"/>
          </p:cNvSpPr>
          <p:nvPr>
            <p:ph idx="1"/>
          </p:nvPr>
        </p:nvSpPr>
        <p:spPr>
          <a:xfrm>
            <a:off x="841248" y="671570"/>
            <a:ext cx="10506456" cy="4921362"/>
          </a:xfrm>
        </p:spPr>
        <p:txBody>
          <a:bodyPr>
            <a:normAutofit/>
          </a:bodyPr>
          <a:lstStyle/>
          <a:p>
            <a:pPr algn="l"/>
            <a:r>
              <a:rPr lang="tr-TR" dirty="0">
                <a:latin typeface="-apple-system"/>
              </a:rPr>
              <a:t>On </a:t>
            </a:r>
            <a:r>
              <a:rPr lang="tr-TR" dirty="0" err="1">
                <a:latin typeface="-apple-system"/>
              </a:rPr>
              <a:t>these</a:t>
            </a:r>
            <a:r>
              <a:rPr lang="tr-TR" dirty="0">
                <a:latin typeface="-apple-system"/>
              </a:rPr>
              <a:t> </a:t>
            </a:r>
            <a:r>
              <a:rPr lang="tr-TR" dirty="0" err="1">
                <a:latin typeface="-apple-system"/>
              </a:rPr>
              <a:t>charts</a:t>
            </a:r>
            <a:r>
              <a:rPr lang="tr-TR" dirty="0">
                <a:latin typeface="-apple-system"/>
              </a:rPr>
              <a:t>, </a:t>
            </a:r>
            <a:r>
              <a:rPr lang="tr-TR" dirty="0" err="1">
                <a:latin typeface="-apple-system"/>
              </a:rPr>
              <a:t>it’s</a:t>
            </a:r>
            <a:r>
              <a:rPr lang="tr-TR" dirty="0">
                <a:latin typeface="-apple-system"/>
              </a:rPr>
              <a:t> </a:t>
            </a:r>
            <a:r>
              <a:rPr lang="tr-TR" dirty="0" err="1">
                <a:latin typeface="-apple-system"/>
              </a:rPr>
              <a:t>clearly</a:t>
            </a:r>
            <a:r>
              <a:rPr lang="tr-TR" dirty="0">
                <a:latin typeface="-apple-system"/>
              </a:rPr>
              <a:t> </a:t>
            </a:r>
            <a:r>
              <a:rPr lang="tr-TR" dirty="0" err="1">
                <a:latin typeface="-apple-system"/>
              </a:rPr>
              <a:t>seen</a:t>
            </a:r>
            <a:r>
              <a:rPr lang="tr-TR" dirty="0">
                <a:latin typeface="-apple-system"/>
              </a:rPr>
              <a:t> </a:t>
            </a:r>
            <a:r>
              <a:rPr lang="tr-TR" dirty="0" err="1">
                <a:latin typeface="-apple-system"/>
              </a:rPr>
              <a:t>that</a:t>
            </a:r>
            <a:r>
              <a:rPr lang="tr-TR" dirty="0">
                <a:latin typeface="-apple-system"/>
              </a:rPr>
              <a:t> </a:t>
            </a:r>
            <a:r>
              <a:rPr lang="tr-TR" dirty="0" err="1">
                <a:latin typeface="-apple-system"/>
              </a:rPr>
              <a:t>some</a:t>
            </a:r>
            <a:r>
              <a:rPr lang="tr-TR" dirty="0">
                <a:latin typeface="-apple-system"/>
              </a:rPr>
              <a:t> of </a:t>
            </a:r>
            <a:r>
              <a:rPr lang="tr-TR" dirty="0" err="1">
                <a:latin typeface="-apple-system"/>
              </a:rPr>
              <a:t>the</a:t>
            </a:r>
            <a:r>
              <a:rPr lang="tr-TR" dirty="0">
                <a:latin typeface="-apple-system"/>
              </a:rPr>
              <a:t> </a:t>
            </a:r>
            <a:r>
              <a:rPr lang="tr-TR" dirty="0" err="1">
                <a:latin typeface="-apple-system"/>
              </a:rPr>
              <a:t>countries</a:t>
            </a:r>
            <a:r>
              <a:rPr lang="tr-TR" dirty="0">
                <a:latin typeface="-apple-system"/>
              </a:rPr>
              <a:t> </a:t>
            </a:r>
            <a:r>
              <a:rPr lang="tr-TR" dirty="0" err="1">
                <a:latin typeface="-apple-system"/>
              </a:rPr>
              <a:t>bailout</a:t>
            </a:r>
            <a:r>
              <a:rPr lang="tr-TR" dirty="0">
                <a:latin typeface="-apple-system"/>
              </a:rPr>
              <a:t> </a:t>
            </a:r>
            <a:r>
              <a:rPr lang="tr-TR" dirty="0" err="1">
                <a:latin typeface="-apple-system"/>
              </a:rPr>
              <a:t>money</a:t>
            </a:r>
            <a:r>
              <a:rPr lang="tr-TR" dirty="0">
                <a:latin typeface="-apple-system"/>
              </a:rPr>
              <a:t> </a:t>
            </a:r>
            <a:r>
              <a:rPr lang="tr-TR" dirty="0" err="1">
                <a:latin typeface="-apple-system"/>
              </a:rPr>
              <a:t>amounts</a:t>
            </a:r>
            <a:r>
              <a:rPr lang="tr-TR" dirty="0">
                <a:latin typeface="-apple-system"/>
              </a:rPr>
              <a:t> </a:t>
            </a:r>
            <a:r>
              <a:rPr lang="tr-TR" dirty="0" err="1">
                <a:latin typeface="-apple-system"/>
              </a:rPr>
              <a:t>are</a:t>
            </a:r>
            <a:r>
              <a:rPr lang="tr-TR" dirty="0">
                <a:latin typeface="-apple-system"/>
              </a:rPr>
              <a:t> </a:t>
            </a:r>
            <a:r>
              <a:rPr lang="tr-TR" dirty="0" err="1">
                <a:latin typeface="-apple-system"/>
              </a:rPr>
              <a:t>good</a:t>
            </a:r>
            <a:r>
              <a:rPr lang="tr-TR" dirty="0">
                <a:latin typeface="-apple-system"/>
              </a:rPr>
              <a:t>, </a:t>
            </a:r>
            <a:r>
              <a:rPr lang="tr-TR" dirty="0" err="1">
                <a:latin typeface="-apple-system"/>
              </a:rPr>
              <a:t>and</a:t>
            </a:r>
            <a:r>
              <a:rPr lang="tr-TR" dirty="0">
                <a:latin typeface="-apple-system"/>
              </a:rPr>
              <a:t> </a:t>
            </a:r>
            <a:r>
              <a:rPr lang="tr-TR" dirty="0" err="1">
                <a:latin typeface="-apple-system"/>
              </a:rPr>
              <a:t>enough</a:t>
            </a:r>
            <a:r>
              <a:rPr lang="tr-TR" dirty="0">
                <a:latin typeface="-apple-system"/>
              </a:rPr>
              <a:t> </a:t>
            </a:r>
            <a:r>
              <a:rPr lang="tr-TR" dirty="0" err="1">
                <a:latin typeface="-apple-system"/>
              </a:rPr>
              <a:t>to</a:t>
            </a:r>
            <a:r>
              <a:rPr lang="tr-TR" dirty="0">
                <a:latin typeface="-apple-system"/>
              </a:rPr>
              <a:t> </a:t>
            </a:r>
            <a:r>
              <a:rPr lang="tr-TR" dirty="0" err="1">
                <a:latin typeface="-apple-system"/>
              </a:rPr>
              <a:t>help</a:t>
            </a:r>
            <a:r>
              <a:rPr lang="tr-TR" dirty="0">
                <a:latin typeface="-apple-system"/>
              </a:rPr>
              <a:t> </a:t>
            </a:r>
            <a:r>
              <a:rPr lang="tr-TR" dirty="0" err="1">
                <a:latin typeface="-apple-system"/>
              </a:rPr>
              <a:t>the</a:t>
            </a:r>
            <a:r>
              <a:rPr lang="tr-TR" dirty="0">
                <a:latin typeface="-apple-system"/>
              </a:rPr>
              <a:t> </a:t>
            </a:r>
            <a:r>
              <a:rPr lang="tr-TR" dirty="0" err="1">
                <a:latin typeface="-apple-system"/>
              </a:rPr>
              <a:t>people</a:t>
            </a:r>
            <a:r>
              <a:rPr lang="tr-TR" dirty="0">
                <a:latin typeface="-apple-system"/>
              </a:rPr>
              <a:t> </a:t>
            </a:r>
            <a:r>
              <a:rPr lang="tr-TR" dirty="0" err="1">
                <a:latin typeface="-apple-system"/>
              </a:rPr>
              <a:t>who</a:t>
            </a:r>
            <a:r>
              <a:rPr lang="tr-TR" dirty="0">
                <a:latin typeface="-apple-system"/>
              </a:rPr>
              <a:t> </a:t>
            </a:r>
            <a:r>
              <a:rPr lang="tr-TR" dirty="0" err="1">
                <a:latin typeface="-apple-system"/>
              </a:rPr>
              <a:t>are</a:t>
            </a:r>
            <a:r>
              <a:rPr lang="tr-TR" dirty="0">
                <a:latin typeface="-apple-system"/>
              </a:rPr>
              <a:t> </a:t>
            </a:r>
            <a:r>
              <a:rPr lang="tr-TR" dirty="0" err="1">
                <a:latin typeface="-apple-system"/>
              </a:rPr>
              <a:t>suffered</a:t>
            </a:r>
            <a:r>
              <a:rPr lang="tr-TR" dirty="0">
                <a:latin typeface="-apple-system"/>
              </a:rPr>
              <a:t> </a:t>
            </a:r>
            <a:r>
              <a:rPr lang="tr-TR" dirty="0" err="1">
                <a:latin typeface="-apple-system"/>
              </a:rPr>
              <a:t>from</a:t>
            </a:r>
            <a:r>
              <a:rPr lang="tr-TR" dirty="0">
                <a:latin typeface="-apple-system"/>
              </a:rPr>
              <a:t> </a:t>
            </a:r>
            <a:r>
              <a:rPr lang="tr-TR" dirty="0" err="1">
                <a:latin typeface="-apple-system"/>
              </a:rPr>
              <a:t>shutdowns</a:t>
            </a:r>
            <a:r>
              <a:rPr lang="tr-TR" dirty="0">
                <a:latin typeface="-apple-system"/>
              </a:rPr>
              <a:t>. </a:t>
            </a:r>
            <a:r>
              <a:rPr lang="tr-TR" dirty="0" err="1">
                <a:latin typeface="-apple-system"/>
              </a:rPr>
              <a:t>Such</a:t>
            </a:r>
            <a:r>
              <a:rPr lang="tr-TR" dirty="0">
                <a:latin typeface="-apple-system"/>
              </a:rPr>
              <a:t> as Malta, Japan, </a:t>
            </a:r>
            <a:r>
              <a:rPr lang="tr-TR" dirty="0" err="1">
                <a:latin typeface="-apple-system"/>
              </a:rPr>
              <a:t>Luxembourg</a:t>
            </a:r>
            <a:r>
              <a:rPr lang="tr-TR" dirty="0">
                <a:latin typeface="-apple-system"/>
              </a:rPr>
              <a:t>, </a:t>
            </a:r>
            <a:r>
              <a:rPr lang="tr-TR" dirty="0" err="1">
                <a:latin typeface="-apple-system"/>
              </a:rPr>
              <a:t>Belgium</a:t>
            </a:r>
            <a:r>
              <a:rPr lang="tr-TR" dirty="0">
                <a:latin typeface="-apple-system"/>
              </a:rPr>
              <a:t>, </a:t>
            </a:r>
            <a:r>
              <a:rPr lang="tr-TR" dirty="0" err="1">
                <a:latin typeface="-apple-system"/>
              </a:rPr>
              <a:t>and</a:t>
            </a:r>
            <a:r>
              <a:rPr lang="tr-TR" dirty="0">
                <a:latin typeface="-apple-system"/>
              </a:rPr>
              <a:t> United </a:t>
            </a:r>
            <a:r>
              <a:rPr lang="tr-TR" dirty="0" err="1">
                <a:latin typeface="-apple-system"/>
              </a:rPr>
              <a:t>States</a:t>
            </a:r>
            <a:r>
              <a:rPr lang="tr-TR" dirty="0">
                <a:latin typeface="-apple-system"/>
              </a:rPr>
              <a:t> (</a:t>
            </a:r>
            <a:r>
              <a:rPr lang="tr-TR" dirty="0" err="1">
                <a:latin typeface="-apple-system"/>
              </a:rPr>
              <a:t>for</a:t>
            </a:r>
            <a:r>
              <a:rPr lang="tr-TR" dirty="0">
                <a:latin typeface="-apple-system"/>
              </a:rPr>
              <a:t> </a:t>
            </a:r>
            <a:r>
              <a:rPr lang="tr-TR" dirty="0" err="1">
                <a:latin typeface="-apple-system"/>
              </a:rPr>
              <a:t>the</a:t>
            </a:r>
            <a:r>
              <a:rPr lang="tr-TR" dirty="0">
                <a:latin typeface="-apple-system"/>
              </a:rPr>
              <a:t> </a:t>
            </a:r>
            <a:r>
              <a:rPr lang="tr-TR" dirty="0" err="1">
                <a:latin typeface="-apple-system"/>
              </a:rPr>
              <a:t>updated</a:t>
            </a:r>
            <a:r>
              <a:rPr lang="tr-TR" dirty="0">
                <a:latin typeface="-apple-system"/>
              </a:rPr>
              <a:t> data 1st). </a:t>
            </a:r>
          </a:p>
          <a:p>
            <a:pPr algn="l"/>
            <a:r>
              <a:rPr lang="tr-TR" b="0" i="0" dirty="0">
                <a:effectLst/>
                <a:latin typeface="-apple-system"/>
              </a:rPr>
              <a:t>On </a:t>
            </a:r>
            <a:r>
              <a:rPr lang="tr-TR" b="0" i="0" dirty="0" err="1">
                <a:effectLst/>
                <a:latin typeface="-apple-system"/>
              </a:rPr>
              <a:t>the</a:t>
            </a:r>
            <a:r>
              <a:rPr lang="tr-TR" b="0" i="0" dirty="0">
                <a:effectLst/>
                <a:latin typeface="-apple-system"/>
              </a:rPr>
              <a:t> </a:t>
            </a:r>
            <a:r>
              <a:rPr lang="tr-TR" b="0" i="0" dirty="0" err="1">
                <a:effectLst/>
                <a:latin typeface="-apple-system"/>
              </a:rPr>
              <a:t>other</a:t>
            </a:r>
            <a:r>
              <a:rPr lang="tr-TR" b="0" i="0" dirty="0">
                <a:effectLst/>
                <a:latin typeface="-apple-system"/>
              </a:rPr>
              <a:t> </a:t>
            </a:r>
            <a:r>
              <a:rPr lang="tr-TR" b="0" i="0" dirty="0" err="1">
                <a:effectLst/>
                <a:latin typeface="-apple-system"/>
              </a:rPr>
              <a:t>hand</a:t>
            </a:r>
            <a:r>
              <a:rPr lang="tr-TR" b="0" i="0" dirty="0">
                <a:effectLst/>
                <a:latin typeface="-apple-system"/>
              </a:rPr>
              <a:t>, </a:t>
            </a:r>
            <a:r>
              <a:rPr lang="tr-TR" b="0" i="0" dirty="0" err="1">
                <a:effectLst/>
                <a:latin typeface="-apple-system"/>
              </a:rPr>
              <a:t>the</a:t>
            </a:r>
            <a:r>
              <a:rPr lang="tr-TR" b="0" i="0" dirty="0">
                <a:effectLst/>
                <a:latin typeface="-apple-system"/>
              </a:rPr>
              <a:t> rest of </a:t>
            </a:r>
            <a:r>
              <a:rPr lang="tr-TR" b="0" i="0" dirty="0" err="1">
                <a:effectLst/>
                <a:latin typeface="-apple-system"/>
              </a:rPr>
              <a:t>the</a:t>
            </a:r>
            <a:r>
              <a:rPr lang="tr-TR" b="0" i="0" dirty="0">
                <a:effectLst/>
                <a:latin typeface="-apple-system"/>
              </a:rPr>
              <a:t> </a:t>
            </a:r>
            <a:r>
              <a:rPr lang="tr-TR" b="0" i="0" dirty="0" err="1">
                <a:effectLst/>
                <a:latin typeface="-apple-system"/>
              </a:rPr>
              <a:t>world</a:t>
            </a:r>
            <a:r>
              <a:rPr lang="tr-TR" b="0" i="0" dirty="0">
                <a:effectLst/>
                <a:latin typeface="-apple-system"/>
              </a:rPr>
              <a:t> </a:t>
            </a:r>
            <a:r>
              <a:rPr lang="tr-TR" b="0" i="0" dirty="0" err="1">
                <a:effectLst/>
                <a:latin typeface="-apple-system"/>
              </a:rPr>
              <a:t>countries</a:t>
            </a:r>
            <a:r>
              <a:rPr lang="tr-TR" b="0" i="0" dirty="0">
                <a:effectLst/>
                <a:latin typeface="-apple-system"/>
              </a:rPr>
              <a:t> </a:t>
            </a:r>
            <a:r>
              <a:rPr lang="tr-TR" b="0" i="0" dirty="0" err="1">
                <a:effectLst/>
                <a:latin typeface="-apple-system"/>
              </a:rPr>
              <a:t>bailout</a:t>
            </a:r>
            <a:r>
              <a:rPr lang="tr-TR" b="0" i="0" dirty="0">
                <a:effectLst/>
                <a:latin typeface="-apple-system"/>
              </a:rPr>
              <a:t> </a:t>
            </a:r>
            <a:r>
              <a:rPr lang="tr-TR" b="0" i="0" dirty="0" err="1">
                <a:effectLst/>
                <a:latin typeface="-apple-system"/>
              </a:rPr>
              <a:t>money</a:t>
            </a:r>
            <a:r>
              <a:rPr lang="tr-TR" b="0" i="0" dirty="0">
                <a:effectLst/>
                <a:latin typeface="-apple-system"/>
              </a:rPr>
              <a:t> </a:t>
            </a:r>
            <a:r>
              <a:rPr lang="tr-TR" b="0" i="0" dirty="0" err="1">
                <a:effectLst/>
                <a:latin typeface="-apple-system"/>
              </a:rPr>
              <a:t>amounts</a:t>
            </a:r>
            <a:r>
              <a:rPr lang="tr-TR" b="0" i="0" dirty="0">
                <a:effectLst/>
                <a:latin typeface="-apple-system"/>
              </a:rPr>
              <a:t> </a:t>
            </a:r>
            <a:r>
              <a:rPr lang="tr-TR" b="0" i="0" dirty="0" err="1">
                <a:effectLst/>
                <a:latin typeface="-apple-system"/>
              </a:rPr>
              <a:t>are</a:t>
            </a:r>
            <a:r>
              <a:rPr lang="tr-TR" b="0" i="0" dirty="0">
                <a:effectLst/>
                <a:latin typeface="-apple-system"/>
              </a:rPr>
              <a:t> </a:t>
            </a:r>
            <a:r>
              <a:rPr lang="tr-TR" b="0" i="0" dirty="0" err="1">
                <a:effectLst/>
                <a:latin typeface="-apple-system"/>
              </a:rPr>
              <a:t>either</a:t>
            </a:r>
            <a:r>
              <a:rPr lang="tr-TR" b="0" i="0" dirty="0">
                <a:effectLst/>
                <a:latin typeface="-apple-system"/>
              </a:rPr>
              <a:t> </a:t>
            </a:r>
            <a:r>
              <a:rPr lang="tr-TR" dirty="0" err="1">
                <a:latin typeface="-apple-system"/>
              </a:rPr>
              <a:t>i</a:t>
            </a:r>
            <a:r>
              <a:rPr lang="tr-TR" b="0" i="0" dirty="0" err="1">
                <a:effectLst/>
                <a:latin typeface="-apple-system"/>
              </a:rPr>
              <a:t>nsufficient</a:t>
            </a:r>
            <a:r>
              <a:rPr lang="tr-TR" b="0" i="0" dirty="0">
                <a:effectLst/>
                <a:latin typeface="-apple-system"/>
              </a:rPr>
              <a:t>, </a:t>
            </a:r>
            <a:r>
              <a:rPr lang="tr-TR" b="0" i="0" dirty="0" err="1">
                <a:effectLst/>
                <a:latin typeface="-apple-system"/>
              </a:rPr>
              <a:t>or</a:t>
            </a:r>
            <a:r>
              <a:rPr lang="tr-TR" b="0" i="0" dirty="0">
                <a:effectLst/>
                <a:latin typeface="-apple-system"/>
              </a:rPr>
              <a:t> </a:t>
            </a:r>
            <a:r>
              <a:rPr lang="tr-TR" b="0" i="0" dirty="0" err="1">
                <a:effectLst/>
                <a:latin typeface="-apple-system"/>
              </a:rPr>
              <a:t>none</a:t>
            </a:r>
            <a:r>
              <a:rPr lang="tr-TR" b="0" i="0" dirty="0">
                <a:effectLst/>
                <a:latin typeface="-apple-system"/>
              </a:rPr>
              <a:t>. </a:t>
            </a:r>
            <a:r>
              <a:rPr lang="tr-TR" b="0" i="0" dirty="0" err="1">
                <a:effectLst/>
                <a:latin typeface="-apple-system"/>
              </a:rPr>
              <a:t>This</a:t>
            </a:r>
            <a:r>
              <a:rPr lang="tr-TR" b="0" i="0" dirty="0">
                <a:effectLst/>
                <a:latin typeface="-apple-system"/>
              </a:rPr>
              <a:t> </a:t>
            </a:r>
            <a:r>
              <a:rPr lang="tr-TR" b="0" i="0" dirty="0" err="1">
                <a:effectLst/>
                <a:latin typeface="-apple-system"/>
              </a:rPr>
              <a:t>occurred</a:t>
            </a:r>
            <a:r>
              <a:rPr lang="tr-TR" b="0" i="0" dirty="0">
                <a:effectLst/>
                <a:latin typeface="-apple-system"/>
              </a:rPr>
              <a:t> </a:t>
            </a:r>
            <a:r>
              <a:rPr lang="tr-TR" b="0" i="0" dirty="0" err="1">
                <a:effectLst/>
                <a:latin typeface="-apple-system"/>
              </a:rPr>
              <a:t>many</a:t>
            </a:r>
            <a:r>
              <a:rPr lang="tr-TR" b="0" i="0" dirty="0">
                <a:effectLst/>
                <a:latin typeface="-apple-system"/>
              </a:rPr>
              <a:t> </a:t>
            </a:r>
            <a:r>
              <a:rPr lang="tr-TR" b="0" i="0" dirty="0" err="1">
                <a:effectLst/>
                <a:latin typeface="-apple-system"/>
              </a:rPr>
              <a:t>economic</a:t>
            </a:r>
            <a:r>
              <a:rPr lang="tr-TR" b="0" i="0" dirty="0">
                <a:effectLst/>
                <a:latin typeface="-apple-system"/>
              </a:rPr>
              <a:t>, </a:t>
            </a:r>
            <a:r>
              <a:rPr lang="tr-TR" b="0" i="0" dirty="0" err="1">
                <a:effectLst/>
                <a:latin typeface="-apple-system"/>
              </a:rPr>
              <a:t>and</a:t>
            </a:r>
            <a:r>
              <a:rPr lang="tr-TR" b="0" i="0" dirty="0">
                <a:effectLst/>
                <a:latin typeface="-apple-system"/>
              </a:rPr>
              <a:t> </a:t>
            </a:r>
            <a:r>
              <a:rPr lang="tr-TR" b="0" i="0" dirty="0" err="1">
                <a:effectLst/>
                <a:latin typeface="-apple-system"/>
              </a:rPr>
              <a:t>psychological</a:t>
            </a:r>
            <a:r>
              <a:rPr lang="tr-TR" b="0" i="0" dirty="0">
                <a:effectLst/>
                <a:latin typeface="-apple-system"/>
              </a:rPr>
              <a:t> problem in </a:t>
            </a:r>
            <a:r>
              <a:rPr lang="tr-TR" b="0" i="0" dirty="0" err="1">
                <a:effectLst/>
                <a:latin typeface="-apple-system"/>
              </a:rPr>
              <a:t>houses</a:t>
            </a:r>
            <a:r>
              <a:rPr lang="tr-TR" b="0" i="0" dirty="0">
                <a:effectLst/>
                <a:latin typeface="-apple-system"/>
              </a:rPr>
              <a:t>.</a:t>
            </a:r>
          </a:p>
          <a:p>
            <a:pPr algn="l"/>
            <a:r>
              <a:rPr lang="tr-TR" dirty="0" err="1">
                <a:latin typeface="-apple-system"/>
              </a:rPr>
              <a:t>According</a:t>
            </a:r>
            <a:r>
              <a:rPr lang="tr-TR" dirty="0">
                <a:latin typeface="-apple-system"/>
              </a:rPr>
              <a:t> </a:t>
            </a:r>
            <a:r>
              <a:rPr lang="tr-TR" dirty="0" err="1">
                <a:latin typeface="-apple-system"/>
              </a:rPr>
              <a:t>to</a:t>
            </a:r>
            <a:r>
              <a:rPr lang="tr-TR" dirty="0">
                <a:latin typeface="-apple-system"/>
              </a:rPr>
              <a:t> a </a:t>
            </a:r>
            <a:r>
              <a:rPr lang="tr-TR" dirty="0" err="1">
                <a:latin typeface="-apple-system"/>
              </a:rPr>
              <a:t>social</a:t>
            </a:r>
            <a:r>
              <a:rPr lang="tr-TR" dirty="0">
                <a:latin typeface="-apple-system"/>
              </a:rPr>
              <a:t> </a:t>
            </a:r>
            <a:r>
              <a:rPr lang="tr-TR" dirty="0" err="1">
                <a:latin typeface="-apple-system"/>
              </a:rPr>
              <a:t>state</a:t>
            </a:r>
            <a:r>
              <a:rPr lang="tr-TR" dirty="0">
                <a:latin typeface="-apple-system"/>
              </a:rPr>
              <a:t> </a:t>
            </a:r>
            <a:r>
              <a:rPr lang="tr-TR" dirty="0" err="1">
                <a:latin typeface="-apple-system"/>
              </a:rPr>
              <a:t>understanding</a:t>
            </a:r>
            <a:r>
              <a:rPr lang="tr-TR" dirty="0">
                <a:latin typeface="-apple-system"/>
              </a:rPr>
              <a:t>, </a:t>
            </a:r>
            <a:r>
              <a:rPr lang="tr-TR" dirty="0" err="1">
                <a:latin typeface="-apple-system"/>
              </a:rPr>
              <a:t>the</a:t>
            </a:r>
            <a:r>
              <a:rPr lang="tr-TR" dirty="0">
                <a:latin typeface="-apple-system"/>
              </a:rPr>
              <a:t> </a:t>
            </a:r>
            <a:r>
              <a:rPr lang="tr-TR" dirty="0" err="1">
                <a:latin typeface="-apple-system"/>
              </a:rPr>
              <a:t>states</a:t>
            </a:r>
            <a:r>
              <a:rPr lang="tr-TR" dirty="0">
                <a:latin typeface="-apple-system"/>
              </a:rPr>
              <a:t> </a:t>
            </a:r>
            <a:r>
              <a:rPr lang="tr-TR" dirty="0" err="1">
                <a:latin typeface="-apple-system"/>
              </a:rPr>
              <a:t>have</a:t>
            </a:r>
            <a:r>
              <a:rPr lang="tr-TR" dirty="0">
                <a:latin typeface="-apple-system"/>
              </a:rPr>
              <a:t> </a:t>
            </a:r>
            <a:r>
              <a:rPr lang="tr-TR" dirty="0" err="1">
                <a:latin typeface="-apple-system"/>
              </a:rPr>
              <a:t>to</a:t>
            </a:r>
            <a:r>
              <a:rPr lang="tr-TR" dirty="0">
                <a:latin typeface="-apple-system"/>
              </a:rPr>
              <a:t> </a:t>
            </a:r>
            <a:r>
              <a:rPr lang="tr-TR" dirty="0" err="1">
                <a:latin typeface="-apple-system"/>
              </a:rPr>
              <a:t>help</a:t>
            </a:r>
            <a:r>
              <a:rPr lang="tr-TR" dirty="0">
                <a:latin typeface="-apple-system"/>
              </a:rPr>
              <a:t> </a:t>
            </a:r>
            <a:r>
              <a:rPr lang="tr-TR" dirty="0" err="1">
                <a:latin typeface="-apple-system"/>
              </a:rPr>
              <a:t>their</a:t>
            </a:r>
            <a:r>
              <a:rPr lang="tr-TR" dirty="0">
                <a:latin typeface="-apple-system"/>
              </a:rPr>
              <a:t> </a:t>
            </a:r>
            <a:r>
              <a:rPr lang="tr-TR" dirty="0" err="1">
                <a:latin typeface="-apple-system"/>
              </a:rPr>
              <a:t>people</a:t>
            </a:r>
            <a:r>
              <a:rPr lang="tr-TR" dirty="0">
                <a:latin typeface="-apple-system"/>
              </a:rPr>
              <a:t>. </a:t>
            </a:r>
            <a:r>
              <a:rPr lang="tr-TR" dirty="0" err="1">
                <a:latin typeface="-apple-system"/>
              </a:rPr>
              <a:t>Otherwise</a:t>
            </a:r>
            <a:r>
              <a:rPr lang="tr-TR" dirty="0">
                <a:latin typeface="-apple-system"/>
              </a:rPr>
              <a:t>, </a:t>
            </a:r>
            <a:r>
              <a:rPr lang="tr-TR" dirty="0" err="1">
                <a:latin typeface="-apple-system"/>
              </a:rPr>
              <a:t>the</a:t>
            </a:r>
            <a:r>
              <a:rPr lang="tr-TR" dirty="0">
                <a:latin typeface="-apple-system"/>
              </a:rPr>
              <a:t> </a:t>
            </a:r>
            <a:r>
              <a:rPr lang="tr-TR" dirty="0" err="1">
                <a:latin typeface="-apple-system"/>
              </a:rPr>
              <a:t>taxes</a:t>
            </a:r>
            <a:r>
              <a:rPr lang="tr-TR" dirty="0">
                <a:latin typeface="-apple-system"/>
              </a:rPr>
              <a:t> </a:t>
            </a:r>
            <a:r>
              <a:rPr lang="tr-TR" dirty="0" err="1">
                <a:latin typeface="-apple-system"/>
              </a:rPr>
              <a:t>that</a:t>
            </a:r>
            <a:r>
              <a:rPr lang="tr-TR" dirty="0">
                <a:latin typeface="-apple-system"/>
              </a:rPr>
              <a:t> </a:t>
            </a:r>
            <a:r>
              <a:rPr lang="tr-TR" dirty="0" err="1">
                <a:latin typeface="-apple-system"/>
              </a:rPr>
              <a:t>taken</a:t>
            </a:r>
            <a:r>
              <a:rPr lang="tr-TR" dirty="0">
                <a:latin typeface="-apple-system"/>
              </a:rPr>
              <a:t> </a:t>
            </a:r>
            <a:r>
              <a:rPr lang="tr-TR" dirty="0" err="1">
                <a:latin typeface="-apple-system"/>
              </a:rPr>
              <a:t>from</a:t>
            </a:r>
            <a:r>
              <a:rPr lang="tr-TR" dirty="0">
                <a:latin typeface="-apple-system"/>
              </a:rPr>
              <a:t> </a:t>
            </a:r>
            <a:r>
              <a:rPr lang="tr-TR" dirty="0" err="1">
                <a:latin typeface="-apple-system"/>
              </a:rPr>
              <a:t>citizens</a:t>
            </a:r>
            <a:r>
              <a:rPr lang="tr-TR" dirty="0">
                <a:latin typeface="-apple-system"/>
              </a:rPr>
              <a:t> </a:t>
            </a:r>
            <a:r>
              <a:rPr lang="tr-TR" dirty="0" err="1">
                <a:latin typeface="-apple-system"/>
              </a:rPr>
              <a:t>don’t</a:t>
            </a:r>
            <a:r>
              <a:rPr lang="tr-TR" dirty="0">
                <a:latin typeface="-apple-system"/>
              </a:rPr>
              <a:t> </a:t>
            </a:r>
            <a:r>
              <a:rPr lang="tr-TR" dirty="0" err="1">
                <a:latin typeface="-apple-system"/>
              </a:rPr>
              <a:t>help</a:t>
            </a:r>
            <a:r>
              <a:rPr lang="tr-TR" dirty="0">
                <a:latin typeface="-apple-system"/>
              </a:rPr>
              <a:t> </a:t>
            </a:r>
            <a:r>
              <a:rPr lang="tr-TR" dirty="0" err="1">
                <a:latin typeface="-apple-system"/>
              </a:rPr>
              <a:t>the</a:t>
            </a:r>
            <a:r>
              <a:rPr lang="tr-TR" dirty="0">
                <a:latin typeface="-apple-system"/>
              </a:rPr>
              <a:t> </a:t>
            </a:r>
            <a:r>
              <a:rPr lang="tr-TR" dirty="0" err="1">
                <a:latin typeface="-apple-system"/>
              </a:rPr>
              <a:t>people</a:t>
            </a:r>
            <a:r>
              <a:rPr lang="tr-TR" dirty="0">
                <a:latin typeface="-apple-system"/>
              </a:rPr>
              <a:t>.</a:t>
            </a:r>
          </a:p>
          <a:p>
            <a:pPr algn="l"/>
            <a:r>
              <a:rPr lang="tr-TR" b="0" i="0" dirty="0" err="1">
                <a:effectLst/>
                <a:latin typeface="-apple-system"/>
              </a:rPr>
              <a:t>Due</a:t>
            </a:r>
            <a:r>
              <a:rPr lang="tr-TR" b="0" i="0" dirty="0">
                <a:effectLst/>
                <a:latin typeface="-apple-system"/>
              </a:rPr>
              <a:t> </a:t>
            </a:r>
            <a:r>
              <a:rPr lang="tr-TR" b="0" i="0" dirty="0" err="1">
                <a:effectLst/>
                <a:latin typeface="-apple-system"/>
              </a:rPr>
              <a:t>to</a:t>
            </a:r>
            <a:r>
              <a:rPr lang="tr-TR" b="0" i="0" dirty="0">
                <a:effectLst/>
                <a:latin typeface="-apple-system"/>
              </a:rPr>
              <a:t> </a:t>
            </a:r>
            <a:r>
              <a:rPr lang="tr-TR" b="0" i="0" dirty="0" err="1">
                <a:effectLst/>
                <a:latin typeface="-apple-system"/>
              </a:rPr>
              <a:t>these</a:t>
            </a:r>
            <a:r>
              <a:rPr lang="tr-TR" b="0" i="0" dirty="0">
                <a:effectLst/>
                <a:latin typeface="-apple-system"/>
              </a:rPr>
              <a:t> </a:t>
            </a:r>
            <a:r>
              <a:rPr lang="tr-TR" b="0" i="0" dirty="0" err="1">
                <a:effectLst/>
                <a:latin typeface="-apple-system"/>
              </a:rPr>
              <a:t>little</a:t>
            </a:r>
            <a:r>
              <a:rPr lang="tr-TR" b="0" i="0" dirty="0">
                <a:effectLst/>
                <a:latin typeface="-apple-system"/>
              </a:rPr>
              <a:t> </a:t>
            </a:r>
            <a:r>
              <a:rPr lang="tr-TR" b="0" i="0" dirty="0" err="1">
                <a:effectLst/>
                <a:latin typeface="-apple-system"/>
              </a:rPr>
              <a:t>amount</a:t>
            </a:r>
            <a:r>
              <a:rPr lang="tr-TR" b="0" i="0" dirty="0">
                <a:effectLst/>
                <a:latin typeface="-apple-system"/>
              </a:rPr>
              <a:t> of </a:t>
            </a:r>
            <a:r>
              <a:rPr lang="tr-TR" b="0" i="0" dirty="0" err="1">
                <a:effectLst/>
                <a:latin typeface="-apple-system"/>
              </a:rPr>
              <a:t>bailout</a:t>
            </a:r>
            <a:r>
              <a:rPr lang="tr-TR" b="0" i="0" dirty="0">
                <a:effectLst/>
                <a:latin typeface="-apple-system"/>
              </a:rPr>
              <a:t> </a:t>
            </a:r>
            <a:r>
              <a:rPr lang="tr-TR" b="0" i="0" dirty="0" err="1">
                <a:effectLst/>
                <a:latin typeface="-apple-system"/>
              </a:rPr>
              <a:t>money</a:t>
            </a:r>
            <a:r>
              <a:rPr lang="tr-TR" b="0" i="0" dirty="0">
                <a:effectLst/>
                <a:latin typeface="-apple-system"/>
              </a:rPr>
              <a:t>, a lot of </a:t>
            </a:r>
            <a:r>
              <a:rPr lang="tr-TR" b="0" i="0" dirty="0" err="1">
                <a:effectLst/>
                <a:latin typeface="-apple-system"/>
              </a:rPr>
              <a:t>countries</a:t>
            </a:r>
            <a:r>
              <a:rPr lang="tr-TR" b="0" i="0" dirty="0">
                <a:effectLst/>
                <a:latin typeface="-apple-system"/>
              </a:rPr>
              <a:t> </a:t>
            </a:r>
            <a:r>
              <a:rPr lang="tr-TR" b="0" i="0" dirty="0" err="1">
                <a:effectLst/>
                <a:latin typeface="-apple-system"/>
              </a:rPr>
              <a:t>people</a:t>
            </a:r>
            <a:r>
              <a:rPr lang="tr-TR" b="0" i="0" dirty="0">
                <a:effectLst/>
                <a:latin typeface="-apple-system"/>
              </a:rPr>
              <a:t> </a:t>
            </a:r>
            <a:r>
              <a:rPr lang="tr-TR" b="0" i="0" dirty="0" err="1">
                <a:effectLst/>
                <a:latin typeface="-apple-system"/>
              </a:rPr>
              <a:t>got</a:t>
            </a:r>
            <a:r>
              <a:rPr lang="tr-TR" b="0" i="0" dirty="0">
                <a:effectLst/>
                <a:latin typeface="-apple-system"/>
              </a:rPr>
              <a:t> </a:t>
            </a:r>
            <a:r>
              <a:rPr lang="tr-TR" b="0" i="0" dirty="0" err="1">
                <a:effectLst/>
                <a:latin typeface="-apple-system"/>
              </a:rPr>
              <a:t>suffered</a:t>
            </a:r>
            <a:r>
              <a:rPr lang="tr-TR" b="0" i="0" dirty="0">
                <a:effectLst/>
                <a:latin typeface="-apple-system"/>
              </a:rPr>
              <a:t> </a:t>
            </a:r>
            <a:r>
              <a:rPr lang="tr-TR" b="0" i="0" dirty="0" err="1">
                <a:effectLst/>
                <a:latin typeface="-apple-system"/>
              </a:rPr>
              <a:t>from</a:t>
            </a:r>
            <a:r>
              <a:rPr lang="tr-TR" b="0" i="0" dirty="0">
                <a:effectLst/>
                <a:latin typeface="-apple-system"/>
              </a:rPr>
              <a:t> </a:t>
            </a:r>
            <a:r>
              <a:rPr lang="tr-TR" b="0" i="0" dirty="0" err="1">
                <a:effectLst/>
                <a:latin typeface="-apple-system"/>
              </a:rPr>
              <a:t>this</a:t>
            </a:r>
            <a:r>
              <a:rPr lang="tr-TR" b="0" i="0" dirty="0">
                <a:effectLst/>
                <a:latin typeface="-apple-system"/>
              </a:rPr>
              <a:t> </a:t>
            </a:r>
            <a:r>
              <a:rPr lang="tr-TR" b="0" i="0" dirty="0" err="1">
                <a:effectLst/>
                <a:latin typeface="-apple-system"/>
              </a:rPr>
              <a:t>pandemic</a:t>
            </a:r>
            <a:r>
              <a:rPr lang="tr-TR" b="0" i="0" dirty="0">
                <a:effectLst/>
                <a:latin typeface="-apple-system"/>
              </a:rPr>
              <a:t>, </a:t>
            </a:r>
            <a:r>
              <a:rPr lang="tr-TR" b="0" i="0" dirty="0" err="1">
                <a:effectLst/>
                <a:latin typeface="-apple-system"/>
              </a:rPr>
              <a:t>and</a:t>
            </a:r>
            <a:r>
              <a:rPr lang="tr-TR" b="0" i="0" dirty="0">
                <a:effectLst/>
                <a:latin typeface="-apple-system"/>
              </a:rPr>
              <a:t> </a:t>
            </a:r>
            <a:r>
              <a:rPr lang="tr-TR" b="0" i="0" dirty="0" err="1">
                <a:effectLst/>
                <a:latin typeface="-apple-system"/>
              </a:rPr>
              <a:t>these</a:t>
            </a:r>
            <a:r>
              <a:rPr lang="tr-TR" b="0" i="0" dirty="0">
                <a:effectLst/>
                <a:latin typeface="-apple-system"/>
              </a:rPr>
              <a:t> </a:t>
            </a:r>
            <a:r>
              <a:rPr lang="tr-TR" b="0" i="0" dirty="0" err="1">
                <a:effectLst/>
                <a:latin typeface="-apple-system"/>
              </a:rPr>
              <a:t>shutdowns</a:t>
            </a:r>
            <a:r>
              <a:rPr lang="tr-TR" b="0" i="0" dirty="0">
                <a:effectLst/>
                <a:latin typeface="-apple-system"/>
              </a:rPr>
              <a:t>. </a:t>
            </a:r>
            <a:r>
              <a:rPr lang="tr-TR" dirty="0" err="1">
                <a:latin typeface="-apple-system"/>
              </a:rPr>
              <a:t>Unfortunately</a:t>
            </a:r>
            <a:r>
              <a:rPr lang="tr-TR" dirty="0">
                <a:latin typeface="-apple-system"/>
              </a:rPr>
              <a:t>, in </a:t>
            </a:r>
            <a:r>
              <a:rPr lang="tr-TR" dirty="0" err="1">
                <a:latin typeface="-apple-system"/>
              </a:rPr>
              <a:t>my</a:t>
            </a:r>
            <a:r>
              <a:rPr lang="tr-TR" dirty="0">
                <a:latin typeface="-apple-system"/>
              </a:rPr>
              <a:t> </a:t>
            </a:r>
            <a:r>
              <a:rPr lang="tr-TR" dirty="0" err="1">
                <a:latin typeface="-apple-system"/>
              </a:rPr>
              <a:t>country</a:t>
            </a:r>
            <a:r>
              <a:rPr lang="tr-TR" dirty="0">
                <a:latin typeface="-apple-system"/>
              </a:rPr>
              <a:t> </a:t>
            </a:r>
            <a:r>
              <a:rPr lang="tr-TR" dirty="0" err="1">
                <a:latin typeface="-apple-system"/>
              </a:rPr>
              <a:t>that</a:t>
            </a:r>
            <a:r>
              <a:rPr lang="tr-TR" dirty="0">
                <a:latin typeface="-apple-system"/>
              </a:rPr>
              <a:t> is </a:t>
            </a:r>
            <a:r>
              <a:rPr lang="tr-TR" dirty="0" err="1">
                <a:latin typeface="-apple-system"/>
              </a:rPr>
              <a:t>Turkey</a:t>
            </a:r>
            <a:r>
              <a:rPr lang="tr-TR" dirty="0">
                <a:latin typeface="-apple-system"/>
              </a:rPr>
              <a:t>, %1,9 of GDP </a:t>
            </a:r>
            <a:r>
              <a:rPr lang="tr-TR" dirty="0" err="1">
                <a:latin typeface="-apple-system"/>
              </a:rPr>
              <a:t>was</a:t>
            </a:r>
            <a:r>
              <a:rPr lang="tr-TR" dirty="0">
                <a:latin typeface="-apple-system"/>
              </a:rPr>
              <a:t> </a:t>
            </a:r>
            <a:r>
              <a:rPr lang="tr-TR" dirty="0" err="1">
                <a:latin typeface="-apple-system"/>
              </a:rPr>
              <a:t>given</a:t>
            </a:r>
            <a:r>
              <a:rPr lang="tr-TR" dirty="0">
                <a:latin typeface="-apple-system"/>
              </a:rPr>
              <a:t> </a:t>
            </a:r>
            <a:r>
              <a:rPr lang="tr-TR" dirty="0" err="1">
                <a:latin typeface="-apple-system"/>
              </a:rPr>
              <a:t>to</a:t>
            </a:r>
            <a:r>
              <a:rPr lang="tr-TR" dirty="0">
                <a:latin typeface="-apple-system"/>
              </a:rPr>
              <a:t> </a:t>
            </a:r>
            <a:r>
              <a:rPr lang="tr-TR" dirty="0" err="1">
                <a:latin typeface="-apple-system"/>
              </a:rPr>
              <a:t>the</a:t>
            </a:r>
            <a:r>
              <a:rPr lang="tr-TR" dirty="0">
                <a:latin typeface="-apple-system"/>
              </a:rPr>
              <a:t> </a:t>
            </a:r>
            <a:r>
              <a:rPr lang="tr-TR" dirty="0" err="1">
                <a:latin typeface="-apple-system"/>
              </a:rPr>
              <a:t>people</a:t>
            </a:r>
            <a:r>
              <a:rPr lang="tr-TR" dirty="0">
                <a:latin typeface="-apple-system"/>
              </a:rPr>
              <a:t>. </a:t>
            </a:r>
            <a:r>
              <a:rPr lang="tr-TR" dirty="0" err="1">
                <a:latin typeface="-apple-system"/>
              </a:rPr>
              <a:t>This</a:t>
            </a:r>
            <a:r>
              <a:rPr lang="tr-TR" dirty="0">
                <a:latin typeface="-apple-system"/>
              </a:rPr>
              <a:t> </a:t>
            </a:r>
            <a:r>
              <a:rPr lang="tr-TR" dirty="0" err="1">
                <a:latin typeface="-apple-system"/>
              </a:rPr>
              <a:t>amount</a:t>
            </a:r>
            <a:r>
              <a:rPr lang="tr-TR" dirty="0">
                <a:latin typeface="-apple-system"/>
              </a:rPr>
              <a:t> of </a:t>
            </a:r>
            <a:r>
              <a:rPr lang="tr-TR" dirty="0" err="1">
                <a:latin typeface="-apple-system"/>
              </a:rPr>
              <a:t>bailout</a:t>
            </a:r>
            <a:r>
              <a:rPr lang="tr-TR" dirty="0">
                <a:latin typeface="-apple-system"/>
              </a:rPr>
              <a:t> </a:t>
            </a:r>
            <a:r>
              <a:rPr lang="tr-TR" dirty="0" err="1">
                <a:latin typeface="-apple-system"/>
              </a:rPr>
              <a:t>money</a:t>
            </a:r>
            <a:r>
              <a:rPr lang="tr-TR" dirty="0">
                <a:latin typeface="-apple-system"/>
              </a:rPr>
              <a:t> </a:t>
            </a:r>
            <a:r>
              <a:rPr lang="tr-TR" dirty="0" err="1">
                <a:latin typeface="-apple-system"/>
              </a:rPr>
              <a:t>didn’t</a:t>
            </a:r>
            <a:r>
              <a:rPr lang="tr-TR" dirty="0">
                <a:latin typeface="-apple-system"/>
              </a:rPr>
              <a:t> </a:t>
            </a:r>
            <a:r>
              <a:rPr lang="tr-TR" dirty="0" err="1">
                <a:latin typeface="-apple-system"/>
              </a:rPr>
              <a:t>heal</a:t>
            </a:r>
            <a:r>
              <a:rPr lang="tr-TR" dirty="0">
                <a:latin typeface="-apple-system"/>
              </a:rPr>
              <a:t> </a:t>
            </a:r>
            <a:r>
              <a:rPr lang="tr-TR" dirty="0" err="1">
                <a:latin typeface="-apple-system"/>
              </a:rPr>
              <a:t>the</a:t>
            </a:r>
            <a:r>
              <a:rPr lang="tr-TR" dirty="0">
                <a:latin typeface="-apple-system"/>
              </a:rPr>
              <a:t> </a:t>
            </a:r>
            <a:r>
              <a:rPr lang="tr-TR" dirty="0" err="1">
                <a:latin typeface="-apple-system"/>
              </a:rPr>
              <a:t>wounds</a:t>
            </a:r>
            <a:r>
              <a:rPr lang="tr-TR" dirty="0">
                <a:latin typeface="-apple-system"/>
              </a:rPr>
              <a:t>.</a:t>
            </a:r>
          </a:p>
          <a:p>
            <a:pPr algn="l"/>
            <a:endParaRPr lang="tr-TR" b="0" i="0" dirty="0">
              <a:effectLst/>
              <a:latin typeface="-apple-system"/>
            </a:endParaRPr>
          </a:p>
        </p:txBody>
      </p:sp>
    </p:spTree>
    <p:extLst>
      <p:ext uri="{BB962C8B-B14F-4D97-AF65-F5344CB8AC3E}">
        <p14:creationId xmlns:p14="http://schemas.microsoft.com/office/powerpoint/2010/main" val="1460026824"/>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çerik Yer Tutucusu 6" descr="metin içeren bir resim&#10;&#10;Açıklama otomatik olarak oluşturuldu">
            <a:extLst>
              <a:ext uri="{FF2B5EF4-FFF2-40B4-BE49-F238E27FC236}">
                <a16:creationId xmlns:a16="http://schemas.microsoft.com/office/drawing/2014/main" id="{DD573EF8-BC42-4E7C-A132-B0013A4C1F17}"/>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1841" b="13890"/>
          <a:stretch/>
        </p:blipFill>
        <p:spPr>
          <a:xfrm>
            <a:off x="20" y="10"/>
            <a:ext cx="12191979" cy="6857990"/>
          </a:xfrm>
          <a:prstGeom prst="rect">
            <a:avLst/>
          </a:prstGeom>
        </p:spPr>
      </p:pic>
      <p:sp>
        <p:nvSpPr>
          <p:cNvPr id="11" name="Content Placeholder 10">
            <a:extLst>
              <a:ext uri="{FF2B5EF4-FFF2-40B4-BE49-F238E27FC236}">
                <a16:creationId xmlns:a16="http://schemas.microsoft.com/office/drawing/2014/main" id="{2FD5CB00-C715-436A-9F78-9B3459FB9577}"/>
              </a:ext>
            </a:extLst>
          </p:cNvPr>
          <p:cNvSpPr>
            <a:spLocks noGrp="1"/>
          </p:cNvSpPr>
          <p:nvPr>
            <p:ph idx="1"/>
          </p:nvPr>
        </p:nvSpPr>
        <p:spPr>
          <a:xfrm>
            <a:off x="841248" y="671570"/>
            <a:ext cx="10506456" cy="4264414"/>
          </a:xfrm>
        </p:spPr>
        <p:txBody>
          <a:bodyPr>
            <a:normAutofit/>
          </a:bodyPr>
          <a:lstStyle/>
          <a:p>
            <a:r>
              <a:rPr lang="en-US" b="0" i="0" dirty="0">
                <a:effectLst/>
                <a:latin typeface="-apple-system"/>
              </a:rPr>
              <a:t>Covid-19 is a </a:t>
            </a:r>
            <a:r>
              <a:rPr lang="en-US" b="0" i="0" dirty="0" err="1">
                <a:effectLst/>
                <a:latin typeface="-apple-system"/>
              </a:rPr>
              <a:t>worlwide</a:t>
            </a:r>
            <a:r>
              <a:rPr lang="en-US" b="0" i="0" dirty="0">
                <a:effectLst/>
                <a:latin typeface="-apple-system"/>
              </a:rPr>
              <a:t> pandemic. Because of this pandemic a lot people died, and a lot of people got infected. Since this virus can rapidly spread, ever</a:t>
            </a:r>
            <a:r>
              <a:rPr lang="tr-TR" b="0" i="0" dirty="0">
                <a:effectLst/>
                <a:latin typeface="-apple-system"/>
              </a:rPr>
              <a:t>y</a:t>
            </a:r>
            <a:r>
              <a:rPr lang="en-US" b="0" i="0" dirty="0">
                <a:effectLst/>
                <a:latin typeface="-apple-system"/>
              </a:rPr>
              <a:t>body tries to protect himself, and also everybody tries to strengthen his immune system to be able to fight against virus. </a:t>
            </a:r>
            <a:endParaRPr lang="tr-TR" b="0" i="0" dirty="0">
              <a:effectLst/>
              <a:latin typeface="-apple-system"/>
            </a:endParaRPr>
          </a:p>
          <a:p>
            <a:r>
              <a:rPr lang="en-US" b="0" i="0" dirty="0">
                <a:effectLst/>
                <a:latin typeface="-apple-system"/>
              </a:rPr>
              <a:t>These are mainly about pandemic's health effects. On the other hand, there is a big economic effect of this pandemic over the people.</a:t>
            </a:r>
            <a:endParaRPr lang="tr-TR" b="0" i="0" dirty="0">
              <a:effectLst/>
              <a:latin typeface="-apple-system"/>
            </a:endParaRPr>
          </a:p>
          <a:p>
            <a:r>
              <a:rPr lang="en-US" b="0" i="0" dirty="0">
                <a:effectLst/>
                <a:latin typeface="-apple-system"/>
              </a:rPr>
              <a:t>Because of Covid-19 pandemic, almost every economic activity either stopped, or slowed down. This means, in different economic areas commerce volume decreased. </a:t>
            </a:r>
            <a:endParaRPr lang="tr-TR" b="0" i="0" dirty="0">
              <a:effectLst/>
              <a:latin typeface="-apple-system"/>
            </a:endParaRPr>
          </a:p>
          <a:p>
            <a:r>
              <a:rPr lang="en-US" b="0" i="0" dirty="0">
                <a:effectLst/>
                <a:latin typeface="-apple-system"/>
              </a:rPr>
              <a:t>Unfortunately</a:t>
            </a:r>
            <a:r>
              <a:rPr lang="tr-TR" b="0" i="0" dirty="0">
                <a:effectLst/>
                <a:latin typeface="-apple-system"/>
              </a:rPr>
              <a:t>,</a:t>
            </a:r>
            <a:r>
              <a:rPr lang="en-US" b="0" i="0" dirty="0">
                <a:effectLst/>
                <a:latin typeface="-apple-system"/>
              </a:rPr>
              <a:t> a lot of employees got fired. That means, fired people needed to get some financial help during pandemic.</a:t>
            </a:r>
            <a:endParaRPr lang="tr-TR" dirty="0"/>
          </a:p>
        </p:txBody>
      </p:sp>
    </p:spTree>
    <p:extLst>
      <p:ext uri="{BB962C8B-B14F-4D97-AF65-F5344CB8AC3E}">
        <p14:creationId xmlns:p14="http://schemas.microsoft.com/office/powerpoint/2010/main" val="3579556012"/>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2" name="Picture 4">
            <a:extLst>
              <a:ext uri="{FF2B5EF4-FFF2-40B4-BE49-F238E27FC236}">
                <a16:creationId xmlns:a16="http://schemas.microsoft.com/office/drawing/2014/main" id="{9B46E082-92D3-4A75-B2B5-9079E25142D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15" b="1"/>
          <a:stretch/>
        </p:blipFill>
        <p:spPr bwMode="auto">
          <a:xfrm>
            <a:off x="20" y="10"/>
            <a:ext cx="12191980" cy="6121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338516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çerik Yer Tutucusu 6" descr="metin içeren bir resim&#10;&#10;Açıklama otomatik olarak oluşturuldu">
            <a:extLst>
              <a:ext uri="{FF2B5EF4-FFF2-40B4-BE49-F238E27FC236}">
                <a16:creationId xmlns:a16="http://schemas.microsoft.com/office/drawing/2014/main" id="{DD573EF8-BC42-4E7C-A132-B0013A4C1F17}"/>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1841" b="13890"/>
          <a:stretch/>
        </p:blipFill>
        <p:spPr>
          <a:xfrm>
            <a:off x="20" y="10"/>
            <a:ext cx="12191979" cy="6857990"/>
          </a:xfrm>
          <a:prstGeom prst="rect">
            <a:avLst/>
          </a:prstGeom>
        </p:spPr>
      </p:pic>
      <p:sp>
        <p:nvSpPr>
          <p:cNvPr id="11" name="Content Placeholder 10">
            <a:extLst>
              <a:ext uri="{FF2B5EF4-FFF2-40B4-BE49-F238E27FC236}">
                <a16:creationId xmlns:a16="http://schemas.microsoft.com/office/drawing/2014/main" id="{2FD5CB00-C715-436A-9F78-9B3459FB9577}"/>
              </a:ext>
            </a:extLst>
          </p:cNvPr>
          <p:cNvSpPr>
            <a:spLocks noGrp="1"/>
          </p:cNvSpPr>
          <p:nvPr>
            <p:ph idx="1"/>
          </p:nvPr>
        </p:nvSpPr>
        <p:spPr>
          <a:xfrm>
            <a:off x="841248" y="671569"/>
            <a:ext cx="10506456" cy="5258714"/>
          </a:xfrm>
        </p:spPr>
        <p:txBody>
          <a:bodyPr>
            <a:normAutofit/>
          </a:bodyPr>
          <a:lstStyle/>
          <a:p>
            <a:pPr algn="l"/>
            <a:r>
              <a:rPr lang="en-US" b="0" i="0" dirty="0">
                <a:effectLst/>
                <a:latin typeface="-apple-system"/>
              </a:rPr>
              <a:t>After Covid-19 </a:t>
            </a:r>
            <a:r>
              <a:rPr lang="en-US" b="0" i="0" dirty="0" err="1">
                <a:effectLst/>
                <a:latin typeface="-apple-system"/>
              </a:rPr>
              <a:t>spreaded</a:t>
            </a:r>
            <a:r>
              <a:rPr lang="en-US" b="0" i="0" dirty="0">
                <a:effectLst/>
                <a:latin typeface="-apple-system"/>
              </a:rPr>
              <a:t> quickly, countries understood that this is a serious pandemic which</a:t>
            </a:r>
            <a:r>
              <a:rPr lang="tr-TR" b="0" i="0" dirty="0">
                <a:effectLst/>
                <a:latin typeface="-apple-system"/>
              </a:rPr>
              <a:t> </a:t>
            </a:r>
            <a:r>
              <a:rPr lang="en-US" b="0" i="0" dirty="0">
                <a:effectLst/>
                <a:latin typeface="-apple-system"/>
              </a:rPr>
              <a:t>affect</a:t>
            </a:r>
            <a:r>
              <a:rPr lang="tr-TR" b="0" i="0" dirty="0">
                <a:effectLst/>
                <a:latin typeface="-apple-system"/>
              </a:rPr>
              <a:t>s</a:t>
            </a:r>
            <a:r>
              <a:rPr lang="en-US" b="0" i="0" dirty="0">
                <a:effectLst/>
                <a:latin typeface="-apple-system"/>
              </a:rPr>
              <a:t> whole world. Therefore, a lot countries decided to go shutdown. Shutdown or lockdown means every population must be in quarantine in their houses. They thought that we can get rid of this pandemic in this way. Even though shutdown is a good solution to prevent fast spread of the virus, it </a:t>
            </a:r>
            <a:r>
              <a:rPr lang="en-US" b="0" i="0" dirty="0" err="1">
                <a:effectLst/>
                <a:latin typeface="-apple-system"/>
              </a:rPr>
              <a:t>occu</a:t>
            </a:r>
            <a:r>
              <a:rPr lang="tr-TR" b="0" i="0" dirty="0">
                <a:effectLst/>
                <a:latin typeface="-apple-system"/>
              </a:rPr>
              <a:t>r</a:t>
            </a:r>
            <a:r>
              <a:rPr lang="en-US" b="0" i="0" dirty="0">
                <a:effectLst/>
                <a:latin typeface="-apple-system"/>
              </a:rPr>
              <a:t>red some economic needs.</a:t>
            </a:r>
          </a:p>
          <a:p>
            <a:pPr algn="l"/>
            <a:r>
              <a:rPr lang="en-US" b="0" i="0" dirty="0">
                <a:effectLst/>
                <a:latin typeface="-apple-system"/>
              </a:rPr>
              <a:t>My research problem is about countries bailout packages during mainly shutdowns. Due to Covid-19 virus, a lot of countries decided to go lockdowns. That means, those countries was supposed to be in quarantine for many days.</a:t>
            </a:r>
          </a:p>
        </p:txBody>
      </p:sp>
    </p:spTree>
    <p:extLst>
      <p:ext uri="{BB962C8B-B14F-4D97-AF65-F5344CB8AC3E}">
        <p14:creationId xmlns:p14="http://schemas.microsoft.com/office/powerpoint/2010/main" val="3983279919"/>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çerik Yer Tutucusu 6" descr="metin içeren bir resim&#10;&#10;Açıklama otomatik olarak oluşturuldu">
            <a:extLst>
              <a:ext uri="{FF2B5EF4-FFF2-40B4-BE49-F238E27FC236}">
                <a16:creationId xmlns:a16="http://schemas.microsoft.com/office/drawing/2014/main" id="{DD573EF8-BC42-4E7C-A132-B0013A4C1F17}"/>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1841" b="13890"/>
          <a:stretch/>
        </p:blipFill>
        <p:spPr>
          <a:xfrm>
            <a:off x="20" y="10"/>
            <a:ext cx="12191979" cy="6857990"/>
          </a:xfrm>
          <a:prstGeom prst="rect">
            <a:avLst/>
          </a:prstGeom>
        </p:spPr>
      </p:pic>
      <p:sp>
        <p:nvSpPr>
          <p:cNvPr id="11" name="Content Placeholder 10">
            <a:extLst>
              <a:ext uri="{FF2B5EF4-FFF2-40B4-BE49-F238E27FC236}">
                <a16:creationId xmlns:a16="http://schemas.microsoft.com/office/drawing/2014/main" id="{2FD5CB00-C715-436A-9F78-9B3459FB9577}"/>
              </a:ext>
            </a:extLst>
          </p:cNvPr>
          <p:cNvSpPr>
            <a:spLocks noGrp="1"/>
          </p:cNvSpPr>
          <p:nvPr>
            <p:ph idx="1"/>
          </p:nvPr>
        </p:nvSpPr>
        <p:spPr>
          <a:xfrm>
            <a:off x="841248" y="671570"/>
            <a:ext cx="10506456" cy="4921362"/>
          </a:xfrm>
        </p:spPr>
        <p:txBody>
          <a:bodyPr>
            <a:normAutofit/>
          </a:bodyPr>
          <a:lstStyle/>
          <a:p>
            <a:pPr algn="l"/>
            <a:r>
              <a:rPr lang="en-US" b="0" i="0" dirty="0">
                <a:effectLst/>
                <a:latin typeface="-apple-system"/>
              </a:rPr>
              <a:t>In those quarantine days, especially private sector employees, and </a:t>
            </a:r>
            <a:r>
              <a:rPr lang="en-US" b="0" i="0" dirty="0" err="1">
                <a:effectLst/>
                <a:latin typeface="-apple-system"/>
              </a:rPr>
              <a:t>craftpersons</a:t>
            </a:r>
            <a:r>
              <a:rPr lang="en-US" b="0" i="0" dirty="0">
                <a:effectLst/>
                <a:latin typeface="-apple-system"/>
              </a:rPr>
              <a:t> were affected because businesses couldn't run. </a:t>
            </a:r>
            <a:endParaRPr lang="tr-TR" b="0" i="0" dirty="0">
              <a:effectLst/>
              <a:latin typeface="-apple-system"/>
            </a:endParaRPr>
          </a:p>
          <a:p>
            <a:pPr algn="l"/>
            <a:r>
              <a:rPr lang="en-US" b="0" i="0" dirty="0">
                <a:effectLst/>
                <a:latin typeface="-apple-system"/>
              </a:rPr>
              <a:t>Because of this reason, the countries that decided to go shutdown announced bailout packages.</a:t>
            </a:r>
          </a:p>
          <a:p>
            <a:pPr algn="l"/>
            <a:r>
              <a:rPr lang="en-US" b="0" i="0" dirty="0">
                <a:effectLst/>
                <a:latin typeface="-apple-system"/>
              </a:rPr>
              <a:t>Some of the countries bailout package amounts are enough to stay in quarantine by not working. On the other hand, the other countries bailout package amounts are not enough to stay in quarantine by not working. This causes some serious economic depression in houses.</a:t>
            </a:r>
          </a:p>
        </p:txBody>
      </p:sp>
    </p:spTree>
    <p:extLst>
      <p:ext uri="{BB962C8B-B14F-4D97-AF65-F5344CB8AC3E}">
        <p14:creationId xmlns:p14="http://schemas.microsoft.com/office/powerpoint/2010/main" val="4075584618"/>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22B82127-D154-4638-B090-0099C0575726}"/>
              </a:ext>
            </a:extLst>
          </p:cNvPr>
          <p:cNvPicPr>
            <a:picLocks noGrp="1" noChangeAspect="1"/>
          </p:cNvPicPr>
          <p:nvPr>
            <p:ph idx="4294967295"/>
          </p:nvPr>
        </p:nvPicPr>
        <p:blipFill rotWithShape="1">
          <a:blip r:embed="rId2">
            <a:extLst>
              <a:ext uri="{28A0092B-C50C-407E-A947-70E740481C1C}">
                <a14:useLocalDpi xmlns:a14="http://schemas.microsoft.com/office/drawing/2010/main" val="0"/>
              </a:ext>
            </a:extLst>
          </a:blip>
          <a:srcRect r="415" b="1"/>
          <a:stretch/>
        </p:blipFill>
        <p:spPr>
          <a:xfrm>
            <a:off x="20" y="10"/>
            <a:ext cx="12191980" cy="6121333"/>
          </a:xfrm>
          <a:prstGeom prst="rect">
            <a:avLst/>
          </a:prstGeom>
        </p:spPr>
      </p:pic>
    </p:spTree>
    <p:extLst>
      <p:ext uri="{BB962C8B-B14F-4D97-AF65-F5344CB8AC3E}">
        <p14:creationId xmlns:p14="http://schemas.microsoft.com/office/powerpoint/2010/main" val="379673272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344BB2A4-CBF3-411D-884D-F1617C6CE1D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15" b="1"/>
          <a:stretch/>
        </p:blipFill>
        <p:spPr bwMode="auto">
          <a:xfrm>
            <a:off x="20" y="10"/>
            <a:ext cx="12191980" cy="6121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337432"/>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E5D6C1F2-7FA5-40FE-A3A2-B9FD446150D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15" b="1"/>
          <a:stretch/>
        </p:blipFill>
        <p:spPr bwMode="auto">
          <a:xfrm>
            <a:off x="20" y="10"/>
            <a:ext cx="12191980" cy="6121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3643858"/>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37C645B3-D79C-4CF5-9E94-088DFD102FD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15" b="1"/>
          <a:stretch/>
        </p:blipFill>
        <p:spPr bwMode="auto">
          <a:xfrm>
            <a:off x="20" y="10"/>
            <a:ext cx="12191980" cy="6121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0822147"/>
      </p:ext>
    </p:extLst>
  </p:cSld>
  <p:clrMapOvr>
    <a:masterClrMapping/>
  </p:clrMapOvr>
  <p:transition spd="slow">
    <p:push dir="u"/>
  </p:transition>
</p:sld>
</file>

<file path=ppt/theme/theme1.xml><?xml version="1.0" encoding="utf-8"?>
<a:theme xmlns:a="http://schemas.openxmlformats.org/drawingml/2006/main" name="Galeri">
  <a:themeElements>
    <a:clrScheme name="Galeri">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eri">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eri">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
  <TotalTime>327</TotalTime>
  <Words>510</Words>
  <Application>Microsoft Office PowerPoint</Application>
  <PresentationFormat>Geniş ekran</PresentationFormat>
  <Paragraphs>15</Paragraphs>
  <Slides>10</Slides>
  <Notes>0</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10</vt:i4>
      </vt:variant>
    </vt:vector>
  </HeadingPairs>
  <TitlesOfParts>
    <vt:vector size="14" baseType="lpstr">
      <vt:lpstr>-apple-system</vt:lpstr>
      <vt:lpstr>Arial</vt:lpstr>
      <vt:lpstr>Gill Sans MT</vt:lpstr>
      <vt:lpstr>Galeri</vt:lpstr>
      <vt:lpstr>Bailout Money Amount Problems in Covid-19 </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Bailout Money Amount Problems in Covid-19 </dc:title>
  <dc:creator>Ömür Nebi ERARSLAN</dc:creator>
  <cp:lastModifiedBy>Ömür Nebi ERARSLAN</cp:lastModifiedBy>
  <cp:revision>22</cp:revision>
  <dcterms:created xsi:type="dcterms:W3CDTF">2021-05-25T14:44:23Z</dcterms:created>
  <dcterms:modified xsi:type="dcterms:W3CDTF">2021-05-31T15:43:38Z</dcterms:modified>
</cp:coreProperties>
</file>

<file path=docProps/thumbnail.jpeg>
</file>